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788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7134" y="96011"/>
        <a:ext cx="11395732" cy="316732"/>
      </dsp:txXfrm>
    </dsp:sp>
    <dsp:sp modelId="{D7A53CEE-071F-4779-921E-3F6BFC57EFD3}">
      <dsp:nvSpPr>
        <dsp:cNvPr id="0" name=""/>
        <dsp:cNvSpPr/>
      </dsp:nvSpPr>
      <dsp:spPr>
        <a:xfrm>
          <a:off x="0" y="4730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7134" y="490211"/>
        <a:ext cx="11395732" cy="316732"/>
      </dsp:txXfrm>
    </dsp:sp>
    <dsp:sp modelId="{17220294-B609-41EE-B04A-705C4168D131}">
      <dsp:nvSpPr>
        <dsp:cNvPr id="0" name=""/>
        <dsp:cNvSpPr/>
      </dsp:nvSpPr>
      <dsp:spPr>
        <a:xfrm>
          <a:off x="0" y="8672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7134" y="884411"/>
        <a:ext cx="11395732" cy="316732"/>
      </dsp:txXfrm>
    </dsp:sp>
    <dsp:sp modelId="{6A9480E6-CB42-48FC-A88B-7E6B2120D09C}">
      <dsp:nvSpPr>
        <dsp:cNvPr id="0" name=""/>
        <dsp:cNvSpPr/>
      </dsp:nvSpPr>
      <dsp:spPr>
        <a:xfrm>
          <a:off x="0" y="12614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7134" y="1278611"/>
        <a:ext cx="11395732" cy="316732"/>
      </dsp:txXfrm>
    </dsp:sp>
    <dsp:sp modelId="{DBBB1058-3B0B-4A36-8293-B5C6ABD9962B}">
      <dsp:nvSpPr>
        <dsp:cNvPr id="0" name=""/>
        <dsp:cNvSpPr/>
      </dsp:nvSpPr>
      <dsp:spPr>
        <a:xfrm>
          <a:off x="0" y="16556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7134" y="1672812"/>
        <a:ext cx="11395732" cy="316732"/>
      </dsp:txXfrm>
    </dsp:sp>
    <dsp:sp modelId="{184BFE2A-C7F7-429F-B543-15602CA4A941}">
      <dsp:nvSpPr>
        <dsp:cNvPr id="0" name=""/>
        <dsp:cNvSpPr/>
      </dsp:nvSpPr>
      <dsp:spPr>
        <a:xfrm>
          <a:off x="0" y="20498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7134" y="2067012"/>
        <a:ext cx="11395732" cy="316732"/>
      </dsp:txXfrm>
    </dsp:sp>
    <dsp:sp modelId="{C2E3DD37-B5C2-44F1-813E-D9AA5393AB54}">
      <dsp:nvSpPr>
        <dsp:cNvPr id="0" name=""/>
        <dsp:cNvSpPr/>
      </dsp:nvSpPr>
      <dsp:spPr>
        <a:xfrm>
          <a:off x="0" y="24440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7134" y="2461212"/>
        <a:ext cx="11395732" cy="316732"/>
      </dsp:txXfrm>
    </dsp:sp>
    <dsp:sp modelId="{1A80564B-D8F4-4EE8-BF92-4B4EE32897D9}">
      <dsp:nvSpPr>
        <dsp:cNvPr id="0" name=""/>
        <dsp:cNvSpPr/>
      </dsp:nvSpPr>
      <dsp:spPr>
        <a:xfrm>
          <a:off x="0" y="28382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7134" y="2855412"/>
        <a:ext cx="11395732" cy="316732"/>
      </dsp:txXfrm>
    </dsp:sp>
    <dsp:sp modelId="{8DF09AED-87C1-4302-8E24-56C9F2E34700}">
      <dsp:nvSpPr>
        <dsp:cNvPr id="0" name=""/>
        <dsp:cNvSpPr/>
      </dsp:nvSpPr>
      <dsp:spPr>
        <a:xfrm>
          <a:off x="0" y="32324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7134" y="3249612"/>
        <a:ext cx="11395732" cy="316732"/>
      </dsp:txXfrm>
    </dsp:sp>
    <dsp:sp modelId="{7CC2AC02-8C51-4DA3-AD75-CAD3A2CB93AE}">
      <dsp:nvSpPr>
        <dsp:cNvPr id="0" name=""/>
        <dsp:cNvSpPr/>
      </dsp:nvSpPr>
      <dsp:spPr>
        <a:xfrm>
          <a:off x="0" y="36266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7134" y="3643812"/>
        <a:ext cx="11395732" cy="316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788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7134" y="96011"/>
        <a:ext cx="11395732" cy="316732"/>
      </dsp:txXfrm>
    </dsp:sp>
    <dsp:sp modelId="{AA4FE688-E392-4DF8-8BED-D30169F69048}">
      <dsp:nvSpPr>
        <dsp:cNvPr id="0" name=""/>
        <dsp:cNvSpPr/>
      </dsp:nvSpPr>
      <dsp:spPr>
        <a:xfrm>
          <a:off x="0" y="4730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7134" y="490211"/>
        <a:ext cx="11395732" cy="316732"/>
      </dsp:txXfrm>
    </dsp:sp>
    <dsp:sp modelId="{06004649-B820-4442-858D-70A04DF6EFA0}">
      <dsp:nvSpPr>
        <dsp:cNvPr id="0" name=""/>
        <dsp:cNvSpPr/>
      </dsp:nvSpPr>
      <dsp:spPr>
        <a:xfrm>
          <a:off x="0" y="8672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7134" y="884411"/>
        <a:ext cx="11395732" cy="316732"/>
      </dsp:txXfrm>
    </dsp:sp>
    <dsp:sp modelId="{509A7A14-C09E-4077-A845-B3905916DF90}">
      <dsp:nvSpPr>
        <dsp:cNvPr id="0" name=""/>
        <dsp:cNvSpPr/>
      </dsp:nvSpPr>
      <dsp:spPr>
        <a:xfrm>
          <a:off x="0" y="1261477"/>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7134" y="1278611"/>
        <a:ext cx="11395732" cy="316732"/>
      </dsp:txXfrm>
    </dsp:sp>
    <dsp:sp modelId="{6282DA8D-CC15-4589-A9D9-A5406D15D900}">
      <dsp:nvSpPr>
        <dsp:cNvPr id="0" name=""/>
        <dsp:cNvSpPr/>
      </dsp:nvSpPr>
      <dsp:spPr>
        <a:xfrm>
          <a:off x="0" y="16556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7134" y="1672812"/>
        <a:ext cx="11395732" cy="316732"/>
      </dsp:txXfrm>
    </dsp:sp>
    <dsp:sp modelId="{D22D82DA-EDD6-4142-9FF3-5C0165F0D4C9}">
      <dsp:nvSpPr>
        <dsp:cNvPr id="0" name=""/>
        <dsp:cNvSpPr/>
      </dsp:nvSpPr>
      <dsp:spPr>
        <a:xfrm>
          <a:off x="0" y="20498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7134" y="2067012"/>
        <a:ext cx="11395732" cy="316732"/>
      </dsp:txXfrm>
    </dsp:sp>
    <dsp:sp modelId="{F6D9C97C-484C-4942-822B-85AD4918020F}">
      <dsp:nvSpPr>
        <dsp:cNvPr id="0" name=""/>
        <dsp:cNvSpPr/>
      </dsp:nvSpPr>
      <dsp:spPr>
        <a:xfrm>
          <a:off x="0" y="24440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7134" y="2461212"/>
        <a:ext cx="11395732" cy="316732"/>
      </dsp:txXfrm>
    </dsp:sp>
    <dsp:sp modelId="{9D9E7E02-8248-4244-80E6-F9A792B85A09}">
      <dsp:nvSpPr>
        <dsp:cNvPr id="0" name=""/>
        <dsp:cNvSpPr/>
      </dsp:nvSpPr>
      <dsp:spPr>
        <a:xfrm>
          <a:off x="0" y="28382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7134" y="2855412"/>
        <a:ext cx="11395732" cy="316732"/>
      </dsp:txXfrm>
    </dsp:sp>
    <dsp:sp modelId="{2077CFAE-ED19-40D0-A286-63F205835FA6}">
      <dsp:nvSpPr>
        <dsp:cNvPr id="0" name=""/>
        <dsp:cNvSpPr/>
      </dsp:nvSpPr>
      <dsp:spPr>
        <a:xfrm>
          <a:off x="0" y="32324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7134" y="3249612"/>
        <a:ext cx="11395732" cy="316732"/>
      </dsp:txXfrm>
    </dsp:sp>
    <dsp:sp modelId="{CEF84D23-0E08-4B31-A685-F8908EE4A99A}">
      <dsp:nvSpPr>
        <dsp:cNvPr id="0" name=""/>
        <dsp:cNvSpPr/>
      </dsp:nvSpPr>
      <dsp:spPr>
        <a:xfrm>
          <a:off x="0" y="3626678"/>
          <a:ext cx="11430000"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7134" y="3643812"/>
        <a:ext cx="11395732" cy="31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4233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9419" y="61757"/>
        <a:ext cx="11391162" cy="358962"/>
      </dsp:txXfrm>
    </dsp:sp>
    <dsp:sp modelId="{7749F7D9-74A7-4E67-A3F0-7AB2092E55EB}">
      <dsp:nvSpPr>
        <dsp:cNvPr id="0" name=""/>
        <dsp:cNvSpPr/>
      </dsp:nvSpPr>
      <dsp:spPr>
        <a:xfrm>
          <a:off x="0" y="48909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9419" y="508517"/>
        <a:ext cx="11391162" cy="358962"/>
      </dsp:txXfrm>
    </dsp:sp>
    <dsp:sp modelId="{9429E53A-9139-4DBC-9C0A-8AD9A2D3D0C3}">
      <dsp:nvSpPr>
        <dsp:cNvPr id="0" name=""/>
        <dsp:cNvSpPr/>
      </dsp:nvSpPr>
      <dsp:spPr>
        <a:xfrm>
          <a:off x="0" y="93585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9419" y="955277"/>
        <a:ext cx="11391162" cy="358962"/>
      </dsp:txXfrm>
    </dsp:sp>
    <dsp:sp modelId="{DB687942-EC68-49E0-927F-075C74999541}">
      <dsp:nvSpPr>
        <dsp:cNvPr id="0" name=""/>
        <dsp:cNvSpPr/>
      </dsp:nvSpPr>
      <dsp:spPr>
        <a:xfrm>
          <a:off x="0" y="138261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9419" y="1402037"/>
        <a:ext cx="11391162" cy="358962"/>
      </dsp:txXfrm>
    </dsp:sp>
    <dsp:sp modelId="{F6F25D3B-2DAA-45CA-9847-EC1CC6BEE551}">
      <dsp:nvSpPr>
        <dsp:cNvPr id="0" name=""/>
        <dsp:cNvSpPr/>
      </dsp:nvSpPr>
      <dsp:spPr>
        <a:xfrm>
          <a:off x="0" y="182937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9419" y="1848797"/>
        <a:ext cx="11391162" cy="358962"/>
      </dsp:txXfrm>
    </dsp:sp>
    <dsp:sp modelId="{7C667EC7-C7E2-477E-A98B-7A21D2E2F8F1}">
      <dsp:nvSpPr>
        <dsp:cNvPr id="0" name=""/>
        <dsp:cNvSpPr/>
      </dsp:nvSpPr>
      <dsp:spPr>
        <a:xfrm>
          <a:off x="0" y="227613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9419" y="2295557"/>
        <a:ext cx="11391162" cy="358962"/>
      </dsp:txXfrm>
    </dsp:sp>
    <dsp:sp modelId="{84BB4CC4-4233-4D56-8590-D04EEFB56D3B}">
      <dsp:nvSpPr>
        <dsp:cNvPr id="0" name=""/>
        <dsp:cNvSpPr/>
      </dsp:nvSpPr>
      <dsp:spPr>
        <a:xfrm>
          <a:off x="0" y="272289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9419" y="2742317"/>
        <a:ext cx="11391162" cy="358962"/>
      </dsp:txXfrm>
    </dsp:sp>
    <dsp:sp modelId="{8DDE7CBB-16DA-48DC-8871-FBC4C5AFD2DD}">
      <dsp:nvSpPr>
        <dsp:cNvPr id="0" name=""/>
        <dsp:cNvSpPr/>
      </dsp:nvSpPr>
      <dsp:spPr>
        <a:xfrm>
          <a:off x="0" y="316965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9419" y="3189077"/>
        <a:ext cx="11391162" cy="358962"/>
      </dsp:txXfrm>
    </dsp:sp>
    <dsp:sp modelId="{D6634F42-0BFD-4EE5-8FAD-F1E356F9F439}">
      <dsp:nvSpPr>
        <dsp:cNvPr id="0" name=""/>
        <dsp:cNvSpPr/>
      </dsp:nvSpPr>
      <dsp:spPr>
        <a:xfrm>
          <a:off x="0" y="3616418"/>
          <a:ext cx="11430000" cy="397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9419" y="3635837"/>
        <a:ext cx="11391162"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459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Dynamic binding</a:t>
          </a:r>
        </a:p>
      </dsp:txBody>
      <dsp:txXfrm>
        <a:off x="44549" y="79146"/>
        <a:ext cx="11340902" cy="823502"/>
      </dsp:txXfrm>
    </dsp:sp>
    <dsp:sp modelId="{79725F5E-1614-4AAD-9D1A-B89A22C91933}">
      <dsp:nvSpPr>
        <dsp:cNvPr id="0" name=""/>
        <dsp:cNvSpPr/>
      </dsp:nvSpPr>
      <dsp:spPr>
        <a:xfrm>
          <a:off x="0" y="105951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Named and optional arguments</a:t>
          </a:r>
        </a:p>
      </dsp:txBody>
      <dsp:txXfrm>
        <a:off x="44549" y="1104066"/>
        <a:ext cx="11340902" cy="823502"/>
      </dsp:txXfrm>
    </dsp:sp>
    <dsp:sp modelId="{7641C6D4-B432-49F1-B45C-34E3BABBA1B5}">
      <dsp:nvSpPr>
        <dsp:cNvPr id="0" name=""/>
        <dsp:cNvSpPr/>
      </dsp:nvSpPr>
      <dsp:spPr>
        <a:xfrm>
          <a:off x="0" y="208443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Generic co- and contravariance</a:t>
          </a:r>
        </a:p>
      </dsp:txBody>
      <dsp:txXfrm>
        <a:off x="44549" y="2128987"/>
        <a:ext cx="11340902" cy="823502"/>
      </dsp:txXfrm>
    </dsp:sp>
    <dsp:sp modelId="{9D59EF02-2FCD-4304-A2B5-FB3A91371D01}">
      <dsp:nvSpPr>
        <dsp:cNvPr id="0" name=""/>
        <dsp:cNvSpPr/>
      </dsp:nvSpPr>
      <dsp:spPr>
        <a:xfrm>
          <a:off x="0" y="310935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Embedded interop types ("NoPIA")</a:t>
          </a:r>
        </a:p>
      </dsp:txBody>
      <dsp:txXfrm>
        <a:off x="44549" y="315390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13677"/>
          <a:ext cx="11430000" cy="152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4249" y="487926"/>
        <a:ext cx="11281502" cy="1372502"/>
      </dsp:txXfrm>
    </dsp:sp>
    <dsp:sp modelId="{A258D4FD-C813-41F5-A14D-A5D005BCA6BC}">
      <dsp:nvSpPr>
        <dsp:cNvPr id="0" name=""/>
        <dsp:cNvSpPr/>
      </dsp:nvSpPr>
      <dsp:spPr>
        <a:xfrm>
          <a:off x="0" y="2121878"/>
          <a:ext cx="11430000" cy="152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4249" y="2196127"/>
        <a:ext cx="11281502" cy="137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614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7134" y="78564"/>
        <a:ext cx="11420778" cy="316732"/>
      </dsp:txXfrm>
    </dsp:sp>
    <dsp:sp modelId="{09858134-2CF0-4866-908E-721F418F3B9B}">
      <dsp:nvSpPr>
        <dsp:cNvPr id="0" name=""/>
        <dsp:cNvSpPr/>
      </dsp:nvSpPr>
      <dsp:spPr>
        <a:xfrm>
          <a:off x="0" y="4556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7134" y="472764"/>
        <a:ext cx="11420778" cy="316732"/>
      </dsp:txXfrm>
    </dsp:sp>
    <dsp:sp modelId="{60338304-B337-41D4-BC29-4654C90B5ED1}">
      <dsp:nvSpPr>
        <dsp:cNvPr id="0" name=""/>
        <dsp:cNvSpPr/>
      </dsp:nvSpPr>
      <dsp:spPr>
        <a:xfrm>
          <a:off x="0" y="8498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7134" y="866964"/>
        <a:ext cx="11420778" cy="316732"/>
      </dsp:txXfrm>
    </dsp:sp>
    <dsp:sp modelId="{B622E829-A8EC-40E4-91A0-DC0E7E996039}">
      <dsp:nvSpPr>
        <dsp:cNvPr id="0" name=""/>
        <dsp:cNvSpPr/>
      </dsp:nvSpPr>
      <dsp:spPr>
        <a:xfrm>
          <a:off x="0" y="12440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7134" y="1261164"/>
        <a:ext cx="11420778" cy="316732"/>
      </dsp:txXfrm>
    </dsp:sp>
    <dsp:sp modelId="{2CB2ACBA-BF7C-4463-9754-E938D24E23CD}">
      <dsp:nvSpPr>
        <dsp:cNvPr id="0" name=""/>
        <dsp:cNvSpPr/>
      </dsp:nvSpPr>
      <dsp:spPr>
        <a:xfrm>
          <a:off x="0" y="16382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7134" y="1655364"/>
        <a:ext cx="11420778" cy="316732"/>
      </dsp:txXfrm>
    </dsp:sp>
    <dsp:sp modelId="{F4B3C771-836C-4FB9-8E8C-238C61ACB872}">
      <dsp:nvSpPr>
        <dsp:cNvPr id="0" name=""/>
        <dsp:cNvSpPr/>
      </dsp:nvSpPr>
      <dsp:spPr>
        <a:xfrm>
          <a:off x="0" y="20324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7134" y="2049564"/>
        <a:ext cx="11420778" cy="316732"/>
      </dsp:txXfrm>
    </dsp:sp>
    <dsp:sp modelId="{E63F2084-5E11-48C7-B076-D814F068903C}">
      <dsp:nvSpPr>
        <dsp:cNvPr id="0" name=""/>
        <dsp:cNvSpPr/>
      </dsp:nvSpPr>
      <dsp:spPr>
        <a:xfrm>
          <a:off x="0" y="24266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7134" y="2443764"/>
        <a:ext cx="11420778" cy="316732"/>
      </dsp:txXfrm>
    </dsp:sp>
    <dsp:sp modelId="{C1259BA7-EA96-42B4-87F3-99CA81395365}">
      <dsp:nvSpPr>
        <dsp:cNvPr id="0" name=""/>
        <dsp:cNvSpPr/>
      </dsp:nvSpPr>
      <dsp:spPr>
        <a:xfrm>
          <a:off x="0" y="28208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7134" y="2837964"/>
        <a:ext cx="11420778" cy="316732"/>
      </dsp:txXfrm>
    </dsp:sp>
    <dsp:sp modelId="{BF4E38A8-0721-4EAB-9F4C-2712C7FF7DCB}">
      <dsp:nvSpPr>
        <dsp:cNvPr id="0" name=""/>
        <dsp:cNvSpPr/>
      </dsp:nvSpPr>
      <dsp:spPr>
        <a:xfrm>
          <a:off x="0" y="32150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7134" y="3232164"/>
        <a:ext cx="11420778" cy="316732"/>
      </dsp:txXfrm>
    </dsp:sp>
    <dsp:sp modelId="{6936B0ED-2387-43D1-BD3B-4CCEE9714486}">
      <dsp:nvSpPr>
        <dsp:cNvPr id="0" name=""/>
        <dsp:cNvSpPr/>
      </dsp:nvSpPr>
      <dsp:spPr>
        <a:xfrm>
          <a:off x="0" y="36092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7134" y="3626364"/>
        <a:ext cx="11420778" cy="316732"/>
      </dsp:txXfrm>
    </dsp:sp>
    <dsp:sp modelId="{1A0C4894-694B-4661-B5BF-874DA56D1FAD}">
      <dsp:nvSpPr>
        <dsp:cNvPr id="0" name=""/>
        <dsp:cNvSpPr/>
      </dsp:nvSpPr>
      <dsp:spPr>
        <a:xfrm>
          <a:off x="0" y="4003430"/>
          <a:ext cx="11455046" cy="351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7134" y="4020564"/>
        <a:ext cx="11420778" cy="3167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1554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992" y="31538"/>
        <a:ext cx="11398016" cy="295616"/>
      </dsp:txXfrm>
    </dsp:sp>
    <dsp:sp modelId="{BC6DFC0F-718C-4507-B11F-9C02A35230A0}">
      <dsp:nvSpPr>
        <dsp:cNvPr id="0" name=""/>
        <dsp:cNvSpPr/>
      </dsp:nvSpPr>
      <dsp:spPr>
        <a:xfrm>
          <a:off x="0" y="38346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992" y="399458"/>
        <a:ext cx="11398016" cy="295616"/>
      </dsp:txXfrm>
    </dsp:sp>
    <dsp:sp modelId="{09A86D98-08BB-4E08-9133-8447608C215D}">
      <dsp:nvSpPr>
        <dsp:cNvPr id="0" name=""/>
        <dsp:cNvSpPr/>
      </dsp:nvSpPr>
      <dsp:spPr>
        <a:xfrm>
          <a:off x="0" y="75138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992" y="767378"/>
        <a:ext cx="11398016" cy="295616"/>
      </dsp:txXfrm>
    </dsp:sp>
    <dsp:sp modelId="{8F200C9C-C49C-4F62-9BAB-B83B591E9263}">
      <dsp:nvSpPr>
        <dsp:cNvPr id="0" name=""/>
        <dsp:cNvSpPr/>
      </dsp:nvSpPr>
      <dsp:spPr>
        <a:xfrm>
          <a:off x="0" y="111930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992" y="1135298"/>
        <a:ext cx="11398016" cy="295616"/>
      </dsp:txXfrm>
    </dsp:sp>
    <dsp:sp modelId="{F737ED8A-6ED0-4475-B93E-3E66A924D124}">
      <dsp:nvSpPr>
        <dsp:cNvPr id="0" name=""/>
        <dsp:cNvSpPr/>
      </dsp:nvSpPr>
      <dsp:spPr>
        <a:xfrm>
          <a:off x="0" y="148722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992" y="1503218"/>
        <a:ext cx="11398016" cy="295616"/>
      </dsp:txXfrm>
    </dsp:sp>
    <dsp:sp modelId="{1DB625D5-427A-423A-9905-C6339E9D7BD4}">
      <dsp:nvSpPr>
        <dsp:cNvPr id="0" name=""/>
        <dsp:cNvSpPr/>
      </dsp:nvSpPr>
      <dsp:spPr>
        <a:xfrm>
          <a:off x="0" y="185514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992" y="1871138"/>
        <a:ext cx="11398016" cy="295616"/>
      </dsp:txXfrm>
    </dsp:sp>
    <dsp:sp modelId="{DECABBC2-1A80-4CCC-BCC2-19EDE86C8DCE}">
      <dsp:nvSpPr>
        <dsp:cNvPr id="0" name=""/>
        <dsp:cNvSpPr/>
      </dsp:nvSpPr>
      <dsp:spPr>
        <a:xfrm>
          <a:off x="0" y="222306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992" y="2239058"/>
        <a:ext cx="11398016" cy="295616"/>
      </dsp:txXfrm>
    </dsp:sp>
    <dsp:sp modelId="{BECFB536-9494-4F29-8601-F2F5BB3629D9}">
      <dsp:nvSpPr>
        <dsp:cNvPr id="0" name=""/>
        <dsp:cNvSpPr/>
      </dsp:nvSpPr>
      <dsp:spPr>
        <a:xfrm>
          <a:off x="0" y="259098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992" y="2606978"/>
        <a:ext cx="11398016" cy="295616"/>
      </dsp:txXfrm>
    </dsp:sp>
    <dsp:sp modelId="{1C7EBFA2-00E4-4570-B200-B36A67548EF6}">
      <dsp:nvSpPr>
        <dsp:cNvPr id="0" name=""/>
        <dsp:cNvSpPr/>
      </dsp:nvSpPr>
      <dsp:spPr>
        <a:xfrm>
          <a:off x="0" y="295890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992" y="2974898"/>
        <a:ext cx="11398016" cy="295616"/>
      </dsp:txXfrm>
    </dsp:sp>
    <dsp:sp modelId="{1A8FDA05-C5A3-4B82-A2CE-947BD2BEF62F}">
      <dsp:nvSpPr>
        <dsp:cNvPr id="0" name=""/>
        <dsp:cNvSpPr/>
      </dsp:nvSpPr>
      <dsp:spPr>
        <a:xfrm>
          <a:off x="0" y="332682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992" y="3342818"/>
        <a:ext cx="11398016" cy="295616"/>
      </dsp:txXfrm>
    </dsp:sp>
    <dsp:sp modelId="{EB2632BC-4B99-40C8-B062-1928256A408C}">
      <dsp:nvSpPr>
        <dsp:cNvPr id="0" name=""/>
        <dsp:cNvSpPr/>
      </dsp:nvSpPr>
      <dsp:spPr>
        <a:xfrm>
          <a:off x="0" y="369474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992" y="3710738"/>
        <a:ext cx="11398016" cy="295616"/>
      </dsp:txXfrm>
    </dsp:sp>
    <dsp:sp modelId="{12226BD1-B3CF-4BD0-9856-0170168A45ED}">
      <dsp:nvSpPr>
        <dsp:cNvPr id="0" name=""/>
        <dsp:cNvSpPr/>
      </dsp:nvSpPr>
      <dsp:spPr>
        <a:xfrm>
          <a:off x="0" y="4062666"/>
          <a:ext cx="11430000" cy="327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992" y="4078658"/>
        <a:ext cx="11398016" cy="295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36218"/>
          <a:ext cx="114300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Async main</a:t>
          </a:r>
        </a:p>
      </dsp:txBody>
      <dsp:txXfrm>
        <a:off x="35411" y="71629"/>
        <a:ext cx="11359178" cy="654577"/>
      </dsp:txXfrm>
    </dsp:sp>
    <dsp:sp modelId="{BA2F2FE1-47FB-4A68-BB7D-51504136FF80}">
      <dsp:nvSpPr>
        <dsp:cNvPr id="0" name=""/>
        <dsp:cNvSpPr/>
      </dsp:nvSpPr>
      <dsp:spPr>
        <a:xfrm>
          <a:off x="0" y="850898"/>
          <a:ext cx="114300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Default expressions</a:t>
          </a:r>
        </a:p>
      </dsp:txBody>
      <dsp:txXfrm>
        <a:off x="35411" y="886309"/>
        <a:ext cx="11359178" cy="654577"/>
      </dsp:txXfrm>
    </dsp:sp>
    <dsp:sp modelId="{79658255-9B70-4E23-9044-9121160572A3}">
      <dsp:nvSpPr>
        <dsp:cNvPr id="0" name=""/>
        <dsp:cNvSpPr/>
      </dsp:nvSpPr>
      <dsp:spPr>
        <a:xfrm>
          <a:off x="0" y="1665578"/>
          <a:ext cx="114300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Reference assemblies</a:t>
          </a:r>
        </a:p>
      </dsp:txBody>
      <dsp:txXfrm>
        <a:off x="35411" y="1700989"/>
        <a:ext cx="11359178" cy="654577"/>
      </dsp:txXfrm>
    </dsp:sp>
    <dsp:sp modelId="{0EBA2164-5071-4A29-99D9-7B2E2AC2A3EB}">
      <dsp:nvSpPr>
        <dsp:cNvPr id="0" name=""/>
        <dsp:cNvSpPr/>
      </dsp:nvSpPr>
      <dsp:spPr>
        <a:xfrm>
          <a:off x="0" y="2480258"/>
          <a:ext cx="114300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Inferred tuple element names</a:t>
          </a:r>
        </a:p>
      </dsp:txBody>
      <dsp:txXfrm>
        <a:off x="35411" y="2515669"/>
        <a:ext cx="11359178" cy="654577"/>
      </dsp:txXfrm>
    </dsp:sp>
    <dsp:sp modelId="{70131FC1-85D9-4132-B39A-DD214052C451}">
      <dsp:nvSpPr>
        <dsp:cNvPr id="0" name=""/>
        <dsp:cNvSpPr/>
      </dsp:nvSpPr>
      <dsp:spPr>
        <a:xfrm>
          <a:off x="0" y="3294938"/>
          <a:ext cx="11430000" cy="725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Pattern-matching with generics</a:t>
          </a:r>
        </a:p>
      </dsp:txBody>
      <dsp:txXfrm>
        <a:off x="35411" y="3330349"/>
        <a:ext cx="11359178" cy="654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 Granted, the top 4 (as of 8/23/2017) were MS employees (not too surprising)…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n fact it took a while until I found folks who didn’t work for MS, but they’re there!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530266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129843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making</a:t>
            </a:r>
            <a:r>
              <a:rPr lang="en-US" baseline="0" dirty="0"/>
              <a:t> things that are “by-reference” read only as well. One idea is to use “in” instead of typing “ref </a:t>
            </a:r>
            <a:r>
              <a:rPr lang="en-US" baseline="0" dirty="0" err="1"/>
              <a:t>readonly</a:t>
            </a:r>
            <a:r>
              <a:rPr lang="en-US" baseline="0" dirty="0"/>
              <a:t>”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a:t>
            </a:r>
            <a:r>
              <a:rPr lang="en-US" dirty="0" err="1"/>
              <a:t>devs</a:t>
            </a:r>
            <a:r>
              <a:rPr lang="en-US" dirty="0"/>
              <a:t> to specify that a</a:t>
            </a:r>
            <a:r>
              <a:rPr lang="en-US" baseline="0" dirty="0"/>
              <a:t> </a:t>
            </a:r>
            <a:r>
              <a:rPr lang="en-US" baseline="0" dirty="0" err="1"/>
              <a:t>struct</a:t>
            </a:r>
            <a:r>
              <a:rPr lang="en-US" baseline="0" dirty="0"/>
              <a:t> can be </a:t>
            </a:r>
            <a:r>
              <a:rPr lang="en-US" baseline="0" dirty="0" err="1"/>
              <a:t>blittable</a:t>
            </a:r>
            <a:r>
              <a:rPr lang="en-US" baseline="0" dirty="0"/>
              <a:t> (i.e. pointed to by interop code rather than copied.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353874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relax the restrictions</a:t>
            </a:r>
            <a:r>
              <a:rPr lang="en-US" baseline="0" dirty="0"/>
              <a:t> for when you can used named arguments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3117725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 is a secondary list. 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private/protected - https://github.com/dotnet/csharplang/blob/5b9fd170d6a17633f145ab213a56fd981603b2b8/proposals/private-protected.md</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Generic attributes - https://github.com/dotnet/csharplang/issues/124</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Async</a:t>
            </a:r>
            <a:r>
              <a:rPr lang="en-US" sz="1200" kern="1200" dirty="0">
                <a:solidFill>
                  <a:schemeClr val="tx1"/>
                </a:solidFill>
                <a:effectLst/>
                <a:latin typeface="Franklin Gothic Medium" pitchFamily="34" charset="0"/>
                <a:ea typeface="+mn-ea"/>
                <a:cs typeface="Arial" charset="0"/>
              </a:rPr>
              <a:t>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Blittable</a:t>
            </a:r>
            <a:r>
              <a:rPr lang="en-US" sz="1200" kern="1200" dirty="0">
                <a:solidFill>
                  <a:schemeClr val="tx1"/>
                </a:solidFill>
                <a:effectLst/>
                <a:latin typeface="Franklin Gothic Medium" pitchFamily="34" charset="0"/>
                <a:ea typeface="+mn-ea"/>
                <a:cs typeface="Arial" charset="0"/>
              </a:rPr>
              <a:t> and Non-</a:t>
            </a:r>
            <a:r>
              <a:rPr lang="en-US" sz="1200" kern="1200" dirty="0" err="1">
                <a:solidFill>
                  <a:schemeClr val="tx1"/>
                </a:solidFill>
                <a:effectLst/>
                <a:latin typeface="Franklin Gothic Medium" pitchFamily="34" charset="0"/>
                <a:ea typeface="+mn-ea"/>
                <a:cs typeface="Arial" charset="0"/>
              </a:rPr>
              <a:t>Blittable</a:t>
            </a:r>
            <a:r>
              <a:rPr lang="en-US" sz="1200" kern="1200" dirty="0">
                <a:solidFill>
                  <a:schemeClr val="tx1"/>
                </a:solidFill>
                <a:effectLst/>
                <a:latin typeface="Franklin Gothic Medium" pitchFamily="34" charset="0"/>
                <a:ea typeface="+mn-ea"/>
                <a:cs typeface="Arial" charset="0"/>
              </a:rPr>
              <a:t>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a:t>
            </a:r>
            <a:r>
              <a:rPr lang="en-US" sz="1200" kern="1200" dirty="0" err="1">
                <a:solidFill>
                  <a:schemeClr val="tx1"/>
                </a:solidFill>
                <a:effectLst/>
                <a:latin typeface="Franklin Gothic Medium" pitchFamily="34" charset="0"/>
                <a:ea typeface="+mn-ea"/>
                <a:cs typeface="Arial" charset="0"/>
              </a:rPr>
              <a:t>Structs</a:t>
            </a:r>
            <a:r>
              <a:rPr lang="en-US" sz="1200" kern="1200" dirty="0">
                <a:solidFill>
                  <a:schemeClr val="tx1"/>
                </a:solidFill>
                <a:effectLst/>
                <a:latin typeface="Franklin Gothic Medium" pitchFamily="34" charset="0"/>
                <a:ea typeface="+mn-ea"/>
                <a:cs typeface="Arial" charset="0"/>
              </a:rPr>
              <a:t>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2" name="Picture 1"/>
          <p:cNvPicPr>
            <a:picLocks noChangeAspect="1"/>
          </p:cNvPicPr>
          <p:nvPr/>
        </p:nvPicPr>
        <p:blipFill>
          <a:blip r:embed="rId3"/>
          <a:stretch>
            <a:fillRect/>
          </a:stretch>
        </p:blipFill>
        <p:spPr>
          <a:xfrm>
            <a:off x="3216491" y="1115367"/>
            <a:ext cx="5765302" cy="4541352"/>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p:cNvPicPr>
            <a:picLocks noChangeAspect="1"/>
          </p:cNvPicPr>
          <p:nvPr/>
        </p:nvPicPr>
        <p:blipFill>
          <a:blip r:embed="rId3"/>
          <a:stretch>
            <a:fillRect/>
          </a:stretch>
        </p:blipFill>
        <p:spPr>
          <a:xfrm>
            <a:off x="1313782" y="1380839"/>
            <a:ext cx="9564435" cy="4096322"/>
          </a:xfrm>
          <a:prstGeom prst="rect">
            <a:avLst/>
          </a:prstGeom>
        </p:spPr>
      </p:pic>
      <p:sp>
        <p:nvSpPr>
          <p:cNvPr id="5" name="Rectangle 4"/>
          <p:cNvSpPr/>
          <p:nvPr/>
        </p:nvSpPr>
        <p:spPr>
          <a:xfrm>
            <a:off x="6189785" y="1436914"/>
            <a:ext cx="4662435" cy="399592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51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2" name="Picture 1"/>
          <p:cNvPicPr>
            <a:picLocks noChangeAspect="1"/>
          </p:cNvPicPr>
          <p:nvPr/>
        </p:nvPicPr>
        <p:blipFill>
          <a:blip r:embed="rId3"/>
          <a:stretch>
            <a:fillRect/>
          </a:stretch>
        </p:blipFill>
        <p:spPr>
          <a:xfrm>
            <a:off x="1449775" y="875179"/>
            <a:ext cx="9298733" cy="5045150"/>
          </a:xfrm>
          <a:prstGeom prst="rect">
            <a:avLst/>
          </a:prstGeom>
        </p:spPr>
      </p:pic>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and C#7.1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https://www.slideshare.net/JasonBock2/whats-new-in-c7-79030221</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2" name="Picture 1"/>
          <p:cNvPicPr>
            <a:picLocks noChangeAspect="1"/>
          </p:cNvPicPr>
          <p:nvPr/>
        </p:nvPicPr>
        <p:blipFill>
          <a:blip r:embed="rId3"/>
          <a:stretch>
            <a:fillRect/>
          </a:stretch>
        </p:blipFill>
        <p:spPr>
          <a:xfrm>
            <a:off x="2269726" y="916291"/>
            <a:ext cx="7658831" cy="4878237"/>
          </a:xfrm>
          <a:prstGeom prst="rect">
            <a:avLst/>
          </a:prstGeom>
        </p:spPr>
      </p:pic>
    </p:spTree>
    <p:extLst>
      <p:ext uri="{BB962C8B-B14F-4D97-AF65-F5344CB8AC3E}">
        <p14:creationId xmlns:p14="http://schemas.microsoft.com/office/powerpoint/2010/main" val="287564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C#7.2 – Ref </a:t>
            </a:r>
            <a:r>
              <a:rPr lang="en-US" dirty="0" err="1"/>
              <a:t>Readonly</a:t>
            </a:r>
            <a:endParaRPr lang="en-US" dirty="0"/>
          </a:p>
        </p:txBody>
      </p:sp>
      <p:sp>
        <p:nvSpPr>
          <p:cNvPr id="4" name="Rectangle 3"/>
          <p:cNvSpPr/>
          <p:nvPr/>
        </p:nvSpPr>
        <p:spPr>
          <a:xfrm>
            <a:off x="2628284" y="1159222"/>
            <a:ext cx="6941714" cy="3108543"/>
          </a:xfrm>
          <a:prstGeom prst="rect">
            <a:avLst/>
          </a:prstGeom>
        </p:spPr>
        <p:txBody>
          <a:bodyPr wrap="square">
            <a:spAutoFit/>
          </a:bodyPr>
          <a:lstStyle/>
          <a:p>
            <a:r>
              <a:rPr lang="en-US" sz="1400" dirty="0">
                <a:latin typeface="Consolas" panose="020B0609020204030204" pitchFamily="49" charset="0"/>
              </a:rPr>
              <a:t>static Vector3 Add(ref </a:t>
            </a:r>
            <a:r>
              <a:rPr lang="en-US" sz="1400" dirty="0" err="1">
                <a:latin typeface="Consolas" panose="020B0609020204030204" pitchFamily="49" charset="0"/>
              </a:rPr>
              <a:t>readonly</a:t>
            </a:r>
            <a:r>
              <a:rPr lang="en-US" sz="1400" dirty="0">
                <a:latin typeface="Consolas" panose="020B0609020204030204" pitchFamily="49" charset="0"/>
              </a:rPr>
              <a:t> Vector3 v1, ref </a:t>
            </a:r>
            <a:r>
              <a:rPr lang="en-US" sz="1400" dirty="0" err="1">
                <a:latin typeface="Consolas" panose="020B0609020204030204" pitchFamily="49" charset="0"/>
              </a:rPr>
              <a:t>readonly</a:t>
            </a:r>
            <a:r>
              <a:rPr lang="en-US" sz="1400" dirty="0">
                <a:latin typeface="Consolas" panose="020B0609020204030204" pitchFamily="49" charset="0"/>
              </a:rPr>
              <a:t> Vector3 v2)</a:t>
            </a:r>
          </a:p>
          <a:p>
            <a:r>
              <a:rPr lang="en-US" sz="1400" dirty="0">
                <a:latin typeface="Consolas" panose="020B0609020204030204" pitchFamily="49" charset="0"/>
              </a:rPr>
              <a:t>{</a:t>
            </a:r>
          </a:p>
          <a:p>
            <a:r>
              <a:rPr lang="en-US" sz="1400" dirty="0">
                <a:latin typeface="Consolas" panose="020B0609020204030204" pitchFamily="49" charset="0"/>
              </a:rPr>
              <a:t>  // not OK!!</a:t>
            </a:r>
          </a:p>
          <a:p>
            <a:r>
              <a:rPr lang="en-US" sz="1400" dirty="0">
                <a:latin typeface="Consolas" panose="020B0609020204030204" pitchFamily="49" charset="0"/>
              </a:rPr>
              <a:t>  v1 = default(Vector3);</a:t>
            </a:r>
          </a:p>
          <a:p>
            <a:endParaRPr lang="en-US" sz="1400" dirty="0">
              <a:latin typeface="Consolas" panose="020B0609020204030204" pitchFamily="49" charset="0"/>
            </a:endParaRPr>
          </a:p>
          <a:p>
            <a:r>
              <a:rPr lang="en-US" sz="1400" dirty="0">
                <a:latin typeface="Consolas" panose="020B0609020204030204" pitchFamily="49" charset="0"/>
              </a:rPr>
              <a:t>  // not OK!!</a:t>
            </a:r>
          </a:p>
          <a:p>
            <a:r>
              <a:rPr lang="en-US" sz="1400" dirty="0">
                <a:latin typeface="Consolas" panose="020B0609020204030204" pitchFamily="49" charset="0"/>
              </a:rPr>
              <a:t>  v1.X = 0;</a:t>
            </a:r>
          </a:p>
          <a:p>
            <a:endParaRPr lang="en-US" sz="1400" dirty="0">
              <a:latin typeface="Consolas" panose="020B0609020204030204" pitchFamily="49" charset="0"/>
            </a:endParaRPr>
          </a:p>
          <a:p>
            <a:r>
              <a:rPr lang="en-US" sz="1400" dirty="0">
                <a:latin typeface="Consolas" panose="020B0609020204030204" pitchFamily="49" charset="0"/>
              </a:rPr>
              <a:t>  // not OK!!</a:t>
            </a:r>
          </a:p>
          <a:p>
            <a:r>
              <a:rPr lang="en-US" sz="1400" dirty="0">
                <a:latin typeface="Consolas" panose="020B0609020204030204" pitchFamily="49" charset="0"/>
              </a:rPr>
              <a:t>  foo(ref v1.X);</a:t>
            </a:r>
          </a:p>
          <a:p>
            <a:endParaRPr lang="en-US" sz="1400" dirty="0">
              <a:latin typeface="Consolas" panose="020B0609020204030204" pitchFamily="49" charset="0"/>
            </a:endParaRPr>
          </a:p>
          <a:p>
            <a:r>
              <a:rPr lang="en-US" sz="1400" dirty="0">
                <a:latin typeface="Consolas" panose="020B0609020204030204" pitchFamily="49" charset="0"/>
              </a:rPr>
              <a:t>  // OK</a:t>
            </a:r>
          </a:p>
          <a:p>
            <a:r>
              <a:rPr lang="en-US" sz="1400" dirty="0">
                <a:latin typeface="Consolas" panose="020B0609020204030204" pitchFamily="49" charset="0"/>
              </a:rPr>
              <a:t>  return new Vector3(v1.X + v2.X, v1.Y + v2.Y, v1.Z + v2.Z);</a:t>
            </a:r>
          </a:p>
          <a:p>
            <a:r>
              <a:rPr lang="en-US" sz="1400" dirty="0">
                <a:latin typeface="Consolas" panose="020B0609020204030204" pitchFamily="49" charset="0"/>
              </a:rPr>
              <a:t>}</a:t>
            </a:r>
          </a:p>
        </p:txBody>
      </p:sp>
      <p:sp>
        <p:nvSpPr>
          <p:cNvPr id="2" name="Rectangle 1"/>
          <p:cNvSpPr/>
          <p:nvPr/>
        </p:nvSpPr>
        <p:spPr>
          <a:xfrm>
            <a:off x="3046349" y="4631846"/>
            <a:ext cx="6105585" cy="1169551"/>
          </a:xfrm>
          <a:prstGeom prst="rect">
            <a:avLst/>
          </a:prstGeom>
        </p:spPr>
        <p:txBody>
          <a:bodyPr wrap="square">
            <a:spAutoFit/>
          </a:bodyPr>
          <a:lstStyle/>
          <a:p>
            <a:r>
              <a:rPr lang="en-US" sz="1400" dirty="0">
                <a:latin typeface="Consolas" panose="020B0609020204030204" pitchFamily="49" charset="0"/>
              </a:rPr>
              <a:t>static Vector3 Add(in Vector3 v1, in Vector3 v2)</a:t>
            </a:r>
          </a:p>
          <a:p>
            <a:r>
              <a:rPr lang="en-US" sz="1400" dirty="0">
                <a:latin typeface="Consolas" panose="020B0609020204030204" pitchFamily="49" charset="0"/>
              </a:rPr>
              <a:t>{</a:t>
            </a:r>
          </a:p>
          <a:p>
            <a:r>
              <a:rPr lang="en-US" sz="1400" dirty="0">
                <a:latin typeface="Consolas" panose="020B0609020204030204" pitchFamily="49" charset="0"/>
              </a:rPr>
              <a:t>  // OK</a:t>
            </a:r>
          </a:p>
          <a:p>
            <a:r>
              <a:rPr lang="en-US" sz="1400" dirty="0">
                <a:latin typeface="Consolas" panose="020B0609020204030204" pitchFamily="49" charset="0"/>
              </a:rPr>
              <a:t>  return new Vector3(v1.X + v2.X, v1.Y + v2.Y, v1.Z + v2.Z);</a:t>
            </a:r>
          </a:p>
          <a:p>
            <a:r>
              <a:rPr lang="en-US" sz="1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C#7.2 – </a:t>
            </a:r>
            <a:r>
              <a:rPr lang="en-US" dirty="0" err="1"/>
              <a:t>Blittable</a:t>
            </a:r>
            <a:endParaRPr lang="en-US" dirty="0"/>
          </a:p>
        </p:txBody>
      </p:sp>
      <p:sp>
        <p:nvSpPr>
          <p:cNvPr id="4" name="Rectangle 3"/>
          <p:cNvSpPr/>
          <p:nvPr/>
        </p:nvSpPr>
        <p:spPr>
          <a:xfrm>
            <a:off x="3544668" y="2123864"/>
            <a:ext cx="5108947" cy="2554545"/>
          </a:xfrm>
          <a:prstGeom prst="rect">
            <a:avLst/>
          </a:prstGeom>
        </p:spPr>
        <p:txBody>
          <a:bodyPr wrap="square">
            <a:spAutoFit/>
          </a:bodyPr>
          <a:lstStyle/>
          <a:p>
            <a:r>
              <a:rPr lang="en-US" sz="3200" dirty="0" err="1">
                <a:latin typeface="Consolas" panose="020B0609020204030204" pitchFamily="49" charset="0"/>
              </a:rPr>
              <a:t>blittable</a:t>
            </a:r>
            <a:r>
              <a:rPr lang="en-US" sz="3200" dirty="0">
                <a:latin typeface="Consolas" panose="020B0609020204030204" pitchFamily="49" charset="0"/>
              </a:rPr>
              <a:t> </a:t>
            </a:r>
            <a:r>
              <a:rPr lang="en-US" sz="3200" dirty="0" err="1">
                <a:latin typeface="Consolas" panose="020B0609020204030204" pitchFamily="49" charset="0"/>
              </a:rPr>
              <a:t>struct</a:t>
            </a:r>
            <a:r>
              <a:rPr lang="en-US" sz="3200" dirty="0">
                <a:latin typeface="Consolas" panose="020B0609020204030204" pitchFamily="49" charset="0"/>
              </a:rPr>
              <a:t> Point  </a:t>
            </a:r>
          </a:p>
          <a:p>
            <a:r>
              <a:rPr lang="en-US" sz="3200" dirty="0">
                <a:latin typeface="Consolas" panose="020B0609020204030204" pitchFamily="49" charset="0"/>
              </a:rPr>
              <a:t>{ </a:t>
            </a:r>
          </a:p>
          <a:p>
            <a:r>
              <a:rPr lang="en-US" sz="3200" dirty="0">
                <a:latin typeface="Consolas" panose="020B0609020204030204" pitchFamily="49" charset="0"/>
              </a:rPr>
              <a:t>  public </a:t>
            </a:r>
            <a:r>
              <a:rPr lang="en-US" sz="3200" dirty="0" err="1">
                <a:latin typeface="Consolas" panose="020B0609020204030204" pitchFamily="49" charset="0"/>
              </a:rPr>
              <a:t>int</a:t>
            </a:r>
            <a:r>
              <a:rPr lang="en-US" sz="3200" dirty="0">
                <a:latin typeface="Consolas" panose="020B0609020204030204" pitchFamily="49" charset="0"/>
              </a:rPr>
              <a:t> X; </a:t>
            </a:r>
          </a:p>
          <a:p>
            <a:r>
              <a:rPr lang="en-US" sz="3200" dirty="0">
                <a:latin typeface="Consolas" panose="020B0609020204030204" pitchFamily="49" charset="0"/>
              </a:rPr>
              <a:t>  public </a:t>
            </a:r>
            <a:r>
              <a:rPr lang="en-US" sz="3200" dirty="0" err="1">
                <a:latin typeface="Consolas" panose="020B0609020204030204" pitchFamily="49" charset="0"/>
              </a:rPr>
              <a:t>int</a:t>
            </a:r>
            <a:r>
              <a:rPr lang="en-US" sz="3200" dirty="0">
                <a:latin typeface="Consolas" panose="020B0609020204030204" pitchFamily="49" charset="0"/>
              </a:rPr>
              <a:t> Y; </a:t>
            </a:r>
          </a:p>
          <a:p>
            <a:r>
              <a:rPr lang="en-US" sz="3200" dirty="0">
                <a:latin typeface="Consolas" panose="020B0609020204030204" pitchFamily="49" charset="0"/>
              </a:rPr>
              <a:t>} </a:t>
            </a:r>
          </a:p>
        </p:txBody>
      </p:sp>
    </p:spTree>
    <p:extLst>
      <p:ext uri="{BB962C8B-B14F-4D97-AF65-F5344CB8AC3E}">
        <p14:creationId xmlns:p14="http://schemas.microsoft.com/office/powerpoint/2010/main" val="842928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C#7.2 – Non-trailing named arguments</a:t>
            </a:r>
          </a:p>
        </p:txBody>
      </p:sp>
      <p:sp>
        <p:nvSpPr>
          <p:cNvPr id="4" name="Rectangle 3"/>
          <p:cNvSpPr/>
          <p:nvPr/>
        </p:nvSpPr>
        <p:spPr>
          <a:xfrm>
            <a:off x="597669" y="2495653"/>
            <a:ext cx="11002945" cy="2031325"/>
          </a:xfrm>
          <a:prstGeom prst="rect">
            <a:avLst/>
          </a:prstGeom>
        </p:spPr>
        <p:txBody>
          <a:bodyPr wrap="square">
            <a:spAutoFit/>
          </a:bodyPr>
          <a:lstStyle/>
          <a:p>
            <a:r>
              <a:rPr lang="en-US" dirty="0">
                <a:latin typeface="Consolas" panose="020B0609020204030204" pitchFamily="49" charset="0"/>
              </a:rPr>
              <a:t>public void DoSomething(bool </a:t>
            </a:r>
            <a:r>
              <a:rPr lang="en-US" dirty="0" err="1">
                <a:latin typeface="Consolas" panose="020B0609020204030204" pitchFamily="49" charset="0"/>
              </a:rPr>
              <a:t>isEmployed</a:t>
            </a:r>
            <a:r>
              <a:rPr lang="en-US" dirty="0">
                <a:latin typeface="Consolas" panose="020B0609020204030204" pitchFamily="49" charset="0"/>
              </a:rPr>
              <a:t>, string </a:t>
            </a:r>
            <a:r>
              <a:rPr lang="en-US" dirty="0" err="1">
                <a:latin typeface="Consolas" panose="020B0609020204030204" pitchFamily="49" charset="0"/>
              </a:rPr>
              <a:t>personName</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personAge</a:t>
            </a:r>
            <a:r>
              <a:rPr lang="en-US" dirty="0">
                <a:latin typeface="Consolas" panose="020B0609020204030204" pitchFamily="49" charset="0"/>
              </a:rPr>
              <a:t>) { ... }</a:t>
            </a:r>
          </a:p>
          <a:p>
            <a:endParaRPr lang="en-US" dirty="0">
              <a:latin typeface="Consolas" panose="020B0609020204030204" pitchFamily="49" charset="0"/>
            </a:endParaRPr>
          </a:p>
          <a:p>
            <a:r>
              <a:rPr lang="en-US" dirty="0">
                <a:latin typeface="Consolas" panose="020B0609020204030204" pitchFamily="49" charset="0"/>
              </a:rPr>
              <a:t>DoSomething(</a:t>
            </a:r>
            <a:r>
              <a:rPr lang="en-US" dirty="0" err="1">
                <a:latin typeface="Consolas" panose="020B0609020204030204" pitchFamily="49" charset="0"/>
              </a:rPr>
              <a:t>isEmployed</a:t>
            </a:r>
            <a:r>
              <a:rPr lang="en-US" dirty="0">
                <a:latin typeface="Consolas" panose="020B0609020204030204" pitchFamily="49" charset="0"/>
              </a:rPr>
              <a:t>: true, name, age); // currently CS1738, but would become legal</a:t>
            </a:r>
          </a:p>
          <a:p>
            <a:r>
              <a:rPr lang="en-US" dirty="0">
                <a:latin typeface="Consolas" panose="020B0609020204030204" pitchFamily="49" charset="0"/>
              </a:rPr>
              <a:t>DoSomething(true, </a:t>
            </a:r>
            <a:r>
              <a:rPr lang="en-US" dirty="0" err="1">
                <a:latin typeface="Consolas" panose="020B0609020204030204" pitchFamily="49" charset="0"/>
              </a:rPr>
              <a:t>personName</a:t>
            </a:r>
            <a:r>
              <a:rPr lang="en-US" dirty="0">
                <a:latin typeface="Consolas" panose="020B0609020204030204" pitchFamily="49" charset="0"/>
              </a:rPr>
              <a:t>: name, age); // currently CS1738, but would become legal</a:t>
            </a:r>
          </a:p>
          <a:p>
            <a:r>
              <a:rPr lang="en-US" dirty="0">
                <a:latin typeface="Consolas" panose="020B0609020204030204" pitchFamily="49" charset="0"/>
              </a:rPr>
              <a:t>DoSomething(name, </a:t>
            </a:r>
            <a:r>
              <a:rPr lang="en-US" dirty="0" err="1">
                <a:latin typeface="Consolas" panose="020B0609020204030204" pitchFamily="49" charset="0"/>
              </a:rPr>
              <a:t>isEmployed</a:t>
            </a:r>
            <a:r>
              <a:rPr lang="en-US" dirty="0">
                <a:latin typeface="Consolas" panose="020B0609020204030204" pitchFamily="49" charset="0"/>
              </a:rPr>
              <a:t>: true, age); // remains illegal</a:t>
            </a:r>
          </a:p>
          <a:p>
            <a:r>
              <a:rPr lang="en-US" dirty="0">
                <a:latin typeface="Consolas" panose="020B0609020204030204" pitchFamily="49" charset="0"/>
              </a:rPr>
              <a:t>DoSomething(name, age, </a:t>
            </a:r>
            <a:r>
              <a:rPr lang="en-US" dirty="0" err="1">
                <a:latin typeface="Consolas" panose="020B0609020204030204" pitchFamily="49" charset="0"/>
              </a:rPr>
              <a:t>isEmployed</a:t>
            </a:r>
            <a:r>
              <a:rPr lang="en-US" dirty="0">
                <a:latin typeface="Consolas" panose="020B0609020204030204" pitchFamily="49" charset="0"/>
              </a:rPr>
              <a:t>: true); // remains illegal</a:t>
            </a:r>
          </a:p>
          <a:p>
            <a:r>
              <a:rPr lang="en-US" dirty="0">
                <a:latin typeface="Consolas" panose="020B0609020204030204" pitchFamily="49" charset="0"/>
              </a:rPr>
              <a:t>DoSomething(true, </a:t>
            </a:r>
            <a:r>
              <a:rPr lang="en-US" dirty="0" err="1">
                <a:latin typeface="Consolas" panose="020B0609020204030204" pitchFamily="49" charset="0"/>
              </a:rPr>
              <a:t>personAge</a:t>
            </a:r>
            <a:r>
              <a:rPr lang="en-US" dirty="0">
                <a:latin typeface="Consolas" panose="020B0609020204030204" pitchFamily="49" charset="0"/>
              </a:rPr>
              <a:t>: age, </a:t>
            </a:r>
            <a:r>
              <a:rPr lang="en-US" dirty="0" err="1">
                <a:latin typeface="Consolas" panose="020B0609020204030204" pitchFamily="49" charset="0"/>
              </a:rPr>
              <a:t>personName</a:t>
            </a:r>
            <a:r>
              <a:rPr lang="en-US" dirty="0">
                <a:latin typeface="Consolas" panose="020B0609020204030204" pitchFamily="49" charset="0"/>
              </a:rPr>
              <a:t>: name); // already legal</a:t>
            </a:r>
          </a:p>
        </p:txBody>
      </p:sp>
    </p:spTree>
    <p:extLst>
      <p:ext uri="{BB962C8B-B14F-4D97-AF65-F5344CB8AC3E}">
        <p14:creationId xmlns:p14="http://schemas.microsoft.com/office/powerpoint/2010/main" val="543301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and C#7.1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416439"/>
            <a:ext cx="8024097" cy="2315679"/>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https://www.slideshare.net/JasonBock2/whats-new-in-c7-79030221</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private protected</a:t>
            </a:r>
          </a:p>
          <a:p>
            <a:r>
              <a:rPr lang="en-US" dirty="0"/>
              <a:t>Records and With expressions</a:t>
            </a:r>
          </a:p>
          <a:p>
            <a:r>
              <a:rPr lang="en-US" dirty="0"/>
              <a:t>Shapes and extensions</a:t>
            </a:r>
          </a:p>
          <a:p>
            <a:r>
              <a:rPr lang="en-US" dirty="0"/>
              <a:t>Generic attributes</a:t>
            </a:r>
          </a:p>
          <a:p>
            <a:endParaRPr lang="en-US" dirty="0"/>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2" name="Picture 1"/>
          <p:cNvPicPr>
            <a:picLocks noChangeAspect="1"/>
          </p:cNvPicPr>
          <p:nvPr/>
        </p:nvPicPr>
        <p:blipFill>
          <a:blip r:embed="rId3"/>
          <a:stretch>
            <a:fillRect/>
          </a:stretch>
        </p:blipFill>
        <p:spPr>
          <a:xfrm>
            <a:off x="1477636" y="966998"/>
            <a:ext cx="9243011" cy="5045789"/>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spTree>
    <p:extLst>
      <p:ext uri="{BB962C8B-B14F-4D97-AF65-F5344CB8AC3E}">
        <p14:creationId xmlns:p14="http://schemas.microsoft.com/office/powerpoint/2010/main" val="3911761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4" y="3637066"/>
            <a:ext cx="6643917"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https://www.slideshare.net/JasonBock2/whats-new-in-c7-79030221</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elements/1.1/"/>
    <ds:schemaRef ds:uri="http://schemas.openxmlformats.org/package/2006/metadata/core-properties"/>
    <ds:schemaRef ds:uri="http://schemas.microsoft.com/office/infopath/2007/PartnerControls"/>
    <ds:schemaRef ds:uri="http://purl.org/dc/terms/"/>
    <ds:schemaRef ds:uri="f0d6b4bb-fd12-4740-8884-687737dcca9a"/>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2</TotalTime>
  <Words>3389</Words>
  <Application>Microsoft Office PowerPoint</Application>
  <PresentationFormat>Widescreen</PresentationFormat>
  <Paragraphs>492</Paragraphs>
  <Slides>47</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Demo: C#7 and C#7.1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Future Directions</vt:lpstr>
      <vt:lpstr>Future Directions</vt:lpstr>
      <vt:lpstr>C#7.2 – Ref Readonly</vt:lpstr>
      <vt:lpstr>C#7.2 – Blittable</vt:lpstr>
      <vt:lpstr>C#7.2 – Non-trailing named arguments</vt:lpstr>
      <vt:lpstr>C#8 – Default Interface Methods</vt:lpstr>
      <vt:lpstr>C#8 – Nullable Reference Types</vt:lpstr>
      <vt:lpstr>Future Directions</vt:lpstr>
      <vt:lpstr>Future Directions</vt:lpstr>
      <vt:lpstr>Future Directions</vt:lpstr>
      <vt:lpstr>Future Directions</vt:lpstr>
      <vt:lpstr>Future Directions</vt:lpstr>
      <vt:lpstr>What’s New in C#7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cp:revision>
  <dcterms:created xsi:type="dcterms:W3CDTF">2018-02-12T02:51:15Z</dcterms:created>
  <dcterms:modified xsi:type="dcterms:W3CDTF">2018-02-18T21:09:22Z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